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505d68ef6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505d68ef6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505d68ef6b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505d68ef6b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505d68ef6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505d68ef6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505d68ef6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505d68ef6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505d68ef6b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505d68ef6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505d68ef6b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505d68ef6b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505d68ef6b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505d68ef6b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505d68ef6b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505d68ef6b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5a9d7c18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5a9d7c18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5a9d7c183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5a9d7c183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505d68ef6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3505d68ef6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5a9d7c183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5a9d7c183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505d68ef6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505d68ef6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505d68ef6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505d68ef6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505d68ef6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505d68ef6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505d68ef6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505d68ef6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505d68ef6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505d68ef6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505d68ef6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505d68ef6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505d68ef6b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505d68ef6b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Generative Adversarial Network (GANs)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it is hard to train a GAN</a:t>
            </a:r>
            <a:endParaRPr/>
          </a:p>
        </p:txBody>
      </p:sp>
      <p:pic>
        <p:nvPicPr>
          <p:cNvPr id="109" name="Google Shape;109;p22"/>
          <p:cNvPicPr preferRelativeResize="0"/>
          <p:nvPr/>
        </p:nvPicPr>
        <p:blipFill>
          <a:blip r:embed="rId3">
            <a:alphaModFix/>
          </a:blip>
          <a:stretch>
            <a:fillRect/>
          </a:stretch>
        </p:blipFill>
        <p:spPr>
          <a:xfrm>
            <a:off x="152400" y="2351327"/>
            <a:ext cx="8839200" cy="2792175"/>
          </a:xfrm>
          <a:prstGeom prst="rect">
            <a:avLst/>
          </a:prstGeom>
          <a:noFill/>
          <a:ln>
            <a:noFill/>
          </a:ln>
        </p:spPr>
      </p:pic>
      <p:sp>
        <p:nvSpPr>
          <p:cNvPr id="110" name="Google Shape;110;p22"/>
          <p:cNvSpPr txBox="1"/>
          <p:nvPr/>
        </p:nvSpPr>
        <p:spPr>
          <a:xfrm>
            <a:off x="455575" y="1043400"/>
            <a:ext cx="8273700" cy="1102200"/>
          </a:xfrm>
          <a:prstGeom prst="rect">
            <a:avLst/>
          </a:prstGeom>
          <a:noFill/>
          <a:ln>
            <a:noFill/>
          </a:ln>
        </p:spPr>
        <p:txBody>
          <a:bodyPr anchorCtr="0" anchor="t" bIns="91425" lIns="91425" spcFirstLastPara="1" rIns="91425" wrap="square" tIns="91425">
            <a:noAutofit/>
          </a:bodyPr>
          <a:lstStyle/>
          <a:p>
            <a:pPr indent="-346075" lvl="0" marL="457200" rtl="0" algn="l">
              <a:spcBef>
                <a:spcPts val="0"/>
              </a:spcBef>
              <a:spcAft>
                <a:spcPts val="0"/>
              </a:spcAft>
              <a:buClr>
                <a:srgbClr val="333333"/>
              </a:buClr>
              <a:buSzPts val="1850"/>
              <a:buFont typeface="Roboto"/>
              <a:buChar char="●"/>
            </a:pPr>
            <a:r>
              <a:rPr lang="en" sz="1850">
                <a:solidFill>
                  <a:srgbClr val="333333"/>
                </a:solidFill>
                <a:highlight>
                  <a:srgbClr val="FFFFFF"/>
                </a:highlight>
                <a:latin typeface="Roboto"/>
                <a:ea typeface="Roboto"/>
                <a:cs typeface="Roboto"/>
                <a:sym typeface="Roboto"/>
              </a:rPr>
              <a:t>There's no fixed minimum of a loss function (it changes in each iteration)</a:t>
            </a:r>
            <a:endParaRPr sz="1850">
              <a:solidFill>
                <a:srgbClr val="333333"/>
              </a:solidFill>
              <a:highlight>
                <a:srgbClr val="FFFFFF"/>
              </a:highlight>
              <a:latin typeface="Roboto"/>
              <a:ea typeface="Roboto"/>
              <a:cs typeface="Roboto"/>
              <a:sym typeface="Roboto"/>
            </a:endParaRPr>
          </a:p>
          <a:p>
            <a:pPr indent="-346075" lvl="0" marL="457200" rtl="0" algn="l">
              <a:spcBef>
                <a:spcPts val="0"/>
              </a:spcBef>
              <a:spcAft>
                <a:spcPts val="0"/>
              </a:spcAft>
              <a:buClr>
                <a:srgbClr val="333333"/>
              </a:buClr>
              <a:buSzPts val="1850"/>
              <a:buFont typeface="Roboto"/>
              <a:buChar char="●"/>
            </a:pPr>
            <a:r>
              <a:rPr lang="en" sz="1850">
                <a:solidFill>
                  <a:srgbClr val="333333"/>
                </a:solidFill>
                <a:highlight>
                  <a:srgbClr val="FFFFFF"/>
                </a:highlight>
                <a:latin typeface="Roboto"/>
                <a:ea typeface="Roboto"/>
                <a:cs typeface="Roboto"/>
                <a:sym typeface="Roboto"/>
              </a:rPr>
              <a:t>Discriminator gets too successful (vanishing gradient problem for generator)</a:t>
            </a:r>
            <a:endParaRPr sz="1850">
              <a:solidFill>
                <a:srgbClr val="333333"/>
              </a:solidFill>
              <a:highlight>
                <a:srgbClr val="FFFFFF"/>
              </a:highlight>
              <a:latin typeface="Roboto"/>
              <a:ea typeface="Roboto"/>
              <a:cs typeface="Roboto"/>
              <a:sym typeface="Roboto"/>
            </a:endParaRPr>
          </a:p>
          <a:p>
            <a:pPr indent="-346075" lvl="0" marL="457200" rtl="0" algn="l">
              <a:spcBef>
                <a:spcPts val="0"/>
              </a:spcBef>
              <a:spcAft>
                <a:spcPts val="0"/>
              </a:spcAft>
              <a:buClr>
                <a:srgbClr val="333333"/>
              </a:buClr>
              <a:buSzPts val="1850"/>
              <a:buFont typeface="Roboto"/>
              <a:buChar char="●"/>
            </a:pPr>
            <a:r>
              <a:rPr lang="en" sz="1850">
                <a:solidFill>
                  <a:srgbClr val="333333"/>
                </a:solidFill>
                <a:highlight>
                  <a:srgbClr val="FFFFFF"/>
                </a:highlight>
                <a:latin typeface="Roboto"/>
                <a:ea typeface="Roboto"/>
                <a:cs typeface="Roboto"/>
                <a:sym typeface="Roboto"/>
              </a:rPr>
              <a:t>Complicated goal:</a:t>
            </a:r>
            <a:endParaRPr sz="26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3"/>
          <p:cNvSpPr txBox="1"/>
          <p:nvPr>
            <p:ph type="title"/>
          </p:nvPr>
        </p:nvSpPr>
        <p:spPr>
          <a:xfrm>
            <a:off x="311700" y="312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Types of GANs</a:t>
            </a:r>
            <a:endParaRPr/>
          </a:p>
        </p:txBody>
      </p:sp>
      <p:sp>
        <p:nvSpPr>
          <p:cNvPr id="116" name="Google Shape;116;p23"/>
          <p:cNvSpPr txBox="1"/>
          <p:nvPr>
            <p:ph idx="1" type="body"/>
          </p:nvPr>
        </p:nvSpPr>
        <p:spPr>
          <a:xfrm>
            <a:off x="311700" y="990825"/>
            <a:ext cx="8520600" cy="3990900"/>
          </a:xfrm>
          <a:prstGeom prst="rect">
            <a:avLst/>
          </a:prstGeom>
        </p:spPr>
        <p:txBody>
          <a:bodyPr anchorCtr="0" anchor="t" bIns="91425" lIns="91425" spcFirstLastPara="1" rIns="91425" wrap="square" tIns="91425">
            <a:noAutofit/>
          </a:bodyPr>
          <a:lstStyle/>
          <a:p>
            <a:pPr indent="-339725" lvl="0" marL="457200" rtl="0" algn="l">
              <a:lnSpc>
                <a:spcPct val="150000"/>
              </a:lnSpc>
              <a:spcBef>
                <a:spcPts val="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DCGANS (Deep Convolutional)</a:t>
            </a:r>
            <a:endParaRPr sz="1750">
              <a:solidFill>
                <a:srgbClr val="333333"/>
              </a:solidFill>
              <a:highlight>
                <a:srgbClr val="FFFFFF"/>
              </a:highlight>
              <a:latin typeface="Roboto"/>
              <a:ea typeface="Roboto"/>
              <a:cs typeface="Roboto"/>
              <a:sym typeface="Roboto"/>
            </a:endParaRPr>
          </a:p>
          <a:p>
            <a:pPr indent="-339725" lvl="0" marL="457200" rtl="0" algn="l">
              <a:lnSpc>
                <a:spcPct val="150000"/>
              </a:lnSpc>
              <a:spcBef>
                <a:spcPts val="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WGANS (Wasserstein)</a:t>
            </a:r>
            <a:endParaRPr sz="1750">
              <a:solidFill>
                <a:srgbClr val="333333"/>
              </a:solidFill>
              <a:highlight>
                <a:srgbClr val="FFFFFF"/>
              </a:highlight>
              <a:latin typeface="Roboto"/>
              <a:ea typeface="Roboto"/>
              <a:cs typeface="Roboto"/>
              <a:sym typeface="Roboto"/>
            </a:endParaRPr>
          </a:p>
          <a:p>
            <a:pPr indent="-339725" lvl="0" marL="457200" rtl="0" algn="l">
              <a:lnSpc>
                <a:spcPct val="150000"/>
              </a:lnSpc>
              <a:spcBef>
                <a:spcPts val="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SRGANS (Super resolution)</a:t>
            </a:r>
            <a:endParaRPr sz="1750">
              <a:solidFill>
                <a:srgbClr val="333333"/>
              </a:solidFill>
              <a:highlight>
                <a:srgbClr val="FFFFFF"/>
              </a:highlight>
              <a:latin typeface="Roboto"/>
              <a:ea typeface="Roboto"/>
              <a:cs typeface="Roboto"/>
              <a:sym typeface="Roboto"/>
            </a:endParaRPr>
          </a:p>
          <a:p>
            <a:pPr indent="-339725" lvl="0" marL="457200" rtl="0" algn="l">
              <a:lnSpc>
                <a:spcPct val="150000"/>
              </a:lnSpc>
              <a:spcBef>
                <a:spcPts val="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Pix2Pix (Image-to-image)</a:t>
            </a:r>
            <a:endParaRPr sz="1750">
              <a:solidFill>
                <a:srgbClr val="333333"/>
              </a:solidFill>
              <a:highlight>
                <a:srgbClr val="FFFFFF"/>
              </a:highlight>
              <a:latin typeface="Roboto"/>
              <a:ea typeface="Roboto"/>
              <a:cs typeface="Roboto"/>
              <a:sym typeface="Roboto"/>
            </a:endParaRPr>
          </a:p>
          <a:p>
            <a:pPr indent="-339725" lvl="0" marL="457200" rtl="0" algn="l">
              <a:lnSpc>
                <a:spcPct val="150000"/>
              </a:lnSpc>
              <a:spcBef>
                <a:spcPts val="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CycleGAN (Cycle Generative)</a:t>
            </a:r>
            <a:endParaRPr sz="1750">
              <a:solidFill>
                <a:srgbClr val="333333"/>
              </a:solidFill>
              <a:highlight>
                <a:srgbClr val="FFFFFF"/>
              </a:highlight>
              <a:latin typeface="Roboto"/>
              <a:ea typeface="Roboto"/>
              <a:cs typeface="Roboto"/>
              <a:sym typeface="Roboto"/>
            </a:endParaRPr>
          </a:p>
          <a:p>
            <a:pPr indent="-339725" lvl="0" marL="457200" rtl="0" algn="l">
              <a:lnSpc>
                <a:spcPct val="150000"/>
              </a:lnSpc>
              <a:spcBef>
                <a:spcPts val="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StackGAN (Stacked GAN)</a:t>
            </a:r>
            <a:endParaRPr sz="1750">
              <a:solidFill>
                <a:srgbClr val="333333"/>
              </a:solidFill>
              <a:highlight>
                <a:srgbClr val="FFFFFF"/>
              </a:highlight>
              <a:latin typeface="Roboto"/>
              <a:ea typeface="Roboto"/>
              <a:cs typeface="Roboto"/>
              <a:sym typeface="Roboto"/>
            </a:endParaRPr>
          </a:p>
          <a:p>
            <a:pPr indent="-339725" lvl="0" marL="457200" rtl="0" algn="l">
              <a:lnSpc>
                <a:spcPct val="150000"/>
              </a:lnSpc>
              <a:spcBef>
                <a:spcPts val="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ProGAN (Progressive Growing)</a:t>
            </a:r>
            <a:endParaRPr sz="1750">
              <a:solidFill>
                <a:srgbClr val="333333"/>
              </a:solidFill>
              <a:highlight>
                <a:srgbClr val="FFFFFF"/>
              </a:highlight>
              <a:latin typeface="Roboto"/>
              <a:ea typeface="Roboto"/>
              <a:cs typeface="Roboto"/>
              <a:sym typeface="Roboto"/>
            </a:endParaRPr>
          </a:p>
          <a:p>
            <a:pPr indent="-339725" lvl="0" marL="457200" rtl="0" algn="l">
              <a:lnSpc>
                <a:spcPct val="150000"/>
              </a:lnSpc>
              <a:spcBef>
                <a:spcPts val="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StyleGAN (Style-Based)</a:t>
            </a:r>
            <a:endParaRPr sz="1750">
              <a:solidFill>
                <a:srgbClr val="333333"/>
              </a:solidFill>
              <a:highlight>
                <a:srgbClr val="FFFFFF"/>
              </a:highlight>
              <a:latin typeface="Roboto"/>
              <a:ea typeface="Roboto"/>
              <a:cs typeface="Roboto"/>
              <a:sym typeface="Roboto"/>
            </a:endParaRPr>
          </a:p>
          <a:p>
            <a:pPr indent="-339725" lvl="0" marL="457200" rtl="0" algn="l">
              <a:lnSpc>
                <a:spcPct val="150000"/>
              </a:lnSpc>
              <a:spcBef>
                <a:spcPts val="0"/>
              </a:spcBef>
              <a:spcAft>
                <a:spcPts val="0"/>
              </a:spcAft>
              <a:buClr>
                <a:srgbClr val="333333"/>
              </a:buClr>
              <a:buSzPts val="1750"/>
              <a:buFont typeface="Roboto"/>
              <a:buChar char="●"/>
            </a:pPr>
            <a:r>
              <a:rPr lang="en" sz="1750">
                <a:solidFill>
                  <a:srgbClr val="333333"/>
                </a:solidFill>
                <a:highlight>
                  <a:srgbClr val="FFFFFF"/>
                </a:highlight>
                <a:latin typeface="Roboto"/>
                <a:ea typeface="Roboto"/>
                <a:cs typeface="Roboto"/>
                <a:sym typeface="Roboto"/>
              </a:rPr>
              <a:t>VQGAN (Vector Quantized)</a:t>
            </a:r>
            <a:endParaRPr sz="2650">
              <a:solidFill>
                <a:srgbClr val="333333"/>
              </a:solidFill>
              <a:highlight>
                <a:srgbClr val="FFFFFF"/>
              </a:highlight>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Cases of GANs</a:t>
            </a:r>
            <a:endParaRPr/>
          </a:p>
        </p:txBody>
      </p:sp>
      <p:sp>
        <p:nvSpPr>
          <p:cNvPr id="122" name="Google Shape;122;p24"/>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200"/>
              </a:spcAft>
              <a:buNone/>
            </a:pPr>
            <a:r>
              <a:rPr lang="en" sz="1750">
                <a:solidFill>
                  <a:srgbClr val="333333"/>
                </a:solidFill>
                <a:highlight>
                  <a:srgbClr val="FFFFFF"/>
                </a:highlight>
                <a:latin typeface="Roboto"/>
                <a:ea typeface="Roboto"/>
                <a:cs typeface="Roboto"/>
                <a:sym typeface="Roboto"/>
              </a:rPr>
              <a:t>"NVIDIA showed amazing example of this approach in action: they used GANS to augment dataset of medical brain CT images with different diseases and showed that the classification performance using only classic data augmentation yielded 78.6% sensitivity and 88.4% specificity. By adding the synthetic data augmentation the results increased to 85.7% sensitivity and 92.4% specificity."</a:t>
            </a:r>
            <a:endParaRPr sz="2650">
              <a:solidFill>
                <a:srgbClr val="333333"/>
              </a:solidFill>
              <a:highlight>
                <a:srgbClr val="FFFFFF"/>
              </a:highlight>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Cases of GANs</a:t>
            </a:r>
            <a:endParaRPr/>
          </a:p>
        </p:txBody>
      </p:sp>
      <p:sp>
        <p:nvSpPr>
          <p:cNvPr id="128" name="Google Shape;128;p25"/>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314325" lvl="0" marL="457200" rtl="0" algn="l">
              <a:lnSpc>
                <a:spcPct val="150000"/>
              </a:lnSpc>
              <a:spcBef>
                <a:spcPts val="0"/>
              </a:spcBef>
              <a:spcAft>
                <a:spcPts val="0"/>
              </a:spcAft>
              <a:buClr>
                <a:srgbClr val="333333"/>
              </a:buClr>
              <a:buSzPts val="1350"/>
              <a:buFont typeface="Roboto"/>
              <a:buChar char="●"/>
            </a:pPr>
            <a:r>
              <a:rPr lang="en" sz="1350">
                <a:solidFill>
                  <a:srgbClr val="333333"/>
                </a:solidFill>
                <a:highlight>
                  <a:srgbClr val="FFFFFF"/>
                </a:highlight>
                <a:latin typeface="Roboto"/>
                <a:ea typeface="Roboto"/>
                <a:cs typeface="Roboto"/>
                <a:sym typeface="Roboto"/>
              </a:rPr>
              <a:t>Data augmentation - e.g. create new instances of data to train your model, alternative to bayesian methods like Gibbs sampling</a:t>
            </a:r>
            <a:endParaRPr sz="1250">
              <a:solidFill>
                <a:srgbClr val="333333"/>
              </a:solidFill>
              <a:highlight>
                <a:srgbClr val="FFFFFF"/>
              </a:highlight>
              <a:latin typeface="Roboto"/>
              <a:ea typeface="Roboto"/>
              <a:cs typeface="Roboto"/>
              <a:sym typeface="Roboto"/>
            </a:endParaRPr>
          </a:p>
          <a:p>
            <a:pPr indent="-307975" lvl="0" marL="457200" rtl="0" algn="l">
              <a:lnSpc>
                <a:spcPct val="150000"/>
              </a:lnSpc>
              <a:spcBef>
                <a:spcPts val="0"/>
              </a:spcBef>
              <a:spcAft>
                <a:spcPts val="0"/>
              </a:spcAft>
              <a:buClr>
                <a:srgbClr val="333333"/>
              </a:buClr>
              <a:buSzPts val="1250"/>
              <a:buFont typeface="Roboto"/>
              <a:buChar char="●"/>
            </a:pPr>
            <a:r>
              <a:rPr lang="en" sz="1250">
                <a:solidFill>
                  <a:srgbClr val="333333"/>
                </a:solidFill>
                <a:highlight>
                  <a:srgbClr val="FFFFFF"/>
                </a:highlight>
                <a:latin typeface="Roboto"/>
                <a:ea typeface="Roboto"/>
                <a:cs typeface="Roboto"/>
                <a:sym typeface="Roboto"/>
              </a:rPr>
              <a:t>Image generation - e.g. Disney is generating new textures for animations • </a:t>
            </a:r>
            <a:endParaRPr sz="1250">
              <a:solidFill>
                <a:srgbClr val="333333"/>
              </a:solidFill>
              <a:highlight>
                <a:srgbClr val="FFFFFF"/>
              </a:highlight>
              <a:latin typeface="Roboto"/>
              <a:ea typeface="Roboto"/>
              <a:cs typeface="Roboto"/>
              <a:sym typeface="Roboto"/>
            </a:endParaRPr>
          </a:p>
          <a:p>
            <a:pPr indent="-307975" lvl="0" marL="457200" rtl="0" algn="l">
              <a:lnSpc>
                <a:spcPct val="150000"/>
              </a:lnSpc>
              <a:spcBef>
                <a:spcPts val="0"/>
              </a:spcBef>
              <a:spcAft>
                <a:spcPts val="0"/>
              </a:spcAft>
              <a:buClr>
                <a:srgbClr val="333333"/>
              </a:buClr>
              <a:buSzPts val="1250"/>
              <a:buFont typeface="Roboto"/>
              <a:buChar char="●"/>
            </a:pPr>
            <a:r>
              <a:rPr lang="en" sz="1250">
                <a:solidFill>
                  <a:srgbClr val="333333"/>
                </a:solidFill>
                <a:highlight>
                  <a:srgbClr val="FFFFFF"/>
                </a:highlight>
                <a:latin typeface="Roboto"/>
                <a:ea typeface="Roboto"/>
                <a:cs typeface="Roboto"/>
                <a:sym typeface="Roboto"/>
              </a:rPr>
              <a:t>Anomaly detection - </a:t>
            </a:r>
            <a:r>
              <a:rPr lang="en" sz="1250">
                <a:solidFill>
                  <a:srgbClr val="333333"/>
                </a:solidFill>
                <a:highlight>
                  <a:srgbClr val="FFFFFF"/>
                </a:highlight>
                <a:latin typeface="Roboto"/>
                <a:ea typeface="Roboto"/>
                <a:cs typeface="Roboto"/>
                <a:sym typeface="Roboto"/>
              </a:rPr>
              <a:t>GAN learns the predictor distribution so it can detect outliers and anomalies</a:t>
            </a:r>
            <a:endParaRPr sz="1250">
              <a:solidFill>
                <a:srgbClr val="333333"/>
              </a:solidFill>
              <a:highlight>
                <a:srgbClr val="FFFFFF"/>
              </a:highlight>
              <a:latin typeface="Roboto"/>
              <a:ea typeface="Roboto"/>
              <a:cs typeface="Roboto"/>
              <a:sym typeface="Roboto"/>
            </a:endParaRPr>
          </a:p>
          <a:p>
            <a:pPr indent="-307975" lvl="0" marL="457200" rtl="0" algn="l">
              <a:lnSpc>
                <a:spcPct val="150000"/>
              </a:lnSpc>
              <a:spcBef>
                <a:spcPts val="0"/>
              </a:spcBef>
              <a:spcAft>
                <a:spcPts val="0"/>
              </a:spcAft>
              <a:buClr>
                <a:srgbClr val="333333"/>
              </a:buClr>
              <a:buSzPts val="1250"/>
              <a:buFont typeface="Roboto"/>
              <a:buChar char="●"/>
            </a:pPr>
            <a:r>
              <a:rPr lang="en" sz="1250">
                <a:solidFill>
                  <a:srgbClr val="333333"/>
                </a:solidFill>
                <a:highlight>
                  <a:srgbClr val="FFFFFF"/>
                </a:highlight>
                <a:latin typeface="Roboto"/>
                <a:ea typeface="Roboto"/>
                <a:cs typeface="Roboto"/>
                <a:sym typeface="Roboto"/>
              </a:rPr>
              <a:t>Domain adaptation</a:t>
            </a:r>
            <a:endParaRPr sz="2150">
              <a:solidFill>
                <a:srgbClr val="333333"/>
              </a:solidFill>
              <a:highlight>
                <a:srgbClr val="FFFFFF"/>
              </a:highlight>
              <a:latin typeface="Roboto"/>
              <a:ea typeface="Roboto"/>
              <a:cs typeface="Roboto"/>
              <a:sym typeface="Roboto"/>
            </a:endParaRPr>
          </a:p>
        </p:txBody>
      </p:sp>
      <p:pic>
        <p:nvPicPr>
          <p:cNvPr id="129" name="Google Shape;129;p25"/>
          <p:cNvPicPr preferRelativeResize="0"/>
          <p:nvPr/>
        </p:nvPicPr>
        <p:blipFill>
          <a:blip r:embed="rId3">
            <a:alphaModFix/>
          </a:blip>
          <a:stretch>
            <a:fillRect/>
          </a:stretch>
        </p:blipFill>
        <p:spPr>
          <a:xfrm>
            <a:off x="0" y="2792176"/>
            <a:ext cx="9143999" cy="2351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Cases of GANs</a:t>
            </a:r>
            <a:endParaRPr/>
          </a:p>
        </p:txBody>
      </p:sp>
      <p:sp>
        <p:nvSpPr>
          <p:cNvPr id="135" name="Google Shape;135;p26"/>
          <p:cNvSpPr txBox="1"/>
          <p:nvPr>
            <p:ph idx="1" type="body"/>
          </p:nvPr>
        </p:nvSpPr>
        <p:spPr>
          <a:xfrm>
            <a:off x="311700" y="1152475"/>
            <a:ext cx="8520600" cy="572700"/>
          </a:xfrm>
          <a:prstGeom prst="rect">
            <a:avLst/>
          </a:prstGeom>
        </p:spPr>
        <p:txBody>
          <a:bodyPr anchorCtr="0" anchor="t" bIns="91425" lIns="91425" spcFirstLastPara="1" rIns="91425" wrap="square" tIns="91425">
            <a:noAutofit/>
          </a:bodyPr>
          <a:lstStyle/>
          <a:p>
            <a:pPr indent="-333375" lvl="0" marL="457200" rtl="0" algn="l">
              <a:lnSpc>
                <a:spcPct val="150000"/>
              </a:lnSpc>
              <a:spcBef>
                <a:spcPts val="0"/>
              </a:spcBef>
              <a:spcAft>
                <a:spcPts val="0"/>
              </a:spcAft>
              <a:buClr>
                <a:srgbClr val="333333"/>
              </a:buClr>
              <a:buSzPts val="1650"/>
              <a:buFont typeface="Roboto"/>
              <a:buChar char="●"/>
            </a:pPr>
            <a:r>
              <a:rPr lang="en" sz="1650">
                <a:solidFill>
                  <a:srgbClr val="333333"/>
                </a:solidFill>
                <a:highlight>
                  <a:srgbClr val="FFFFFF"/>
                </a:highlight>
                <a:latin typeface="Roboto"/>
                <a:ea typeface="Roboto"/>
                <a:cs typeface="Roboto"/>
                <a:sym typeface="Roboto"/>
              </a:rPr>
              <a:t>Data Manipulation</a:t>
            </a:r>
            <a:endParaRPr sz="2550">
              <a:solidFill>
                <a:srgbClr val="333333"/>
              </a:solidFill>
              <a:highlight>
                <a:srgbClr val="FFFFFF"/>
              </a:highlight>
              <a:latin typeface="Roboto"/>
              <a:ea typeface="Roboto"/>
              <a:cs typeface="Roboto"/>
              <a:sym typeface="Roboto"/>
            </a:endParaRPr>
          </a:p>
        </p:txBody>
      </p:sp>
      <p:pic>
        <p:nvPicPr>
          <p:cNvPr id="136" name="Google Shape;136;p26"/>
          <p:cNvPicPr preferRelativeResize="0"/>
          <p:nvPr/>
        </p:nvPicPr>
        <p:blipFill>
          <a:blip r:embed="rId3">
            <a:alphaModFix/>
          </a:blip>
          <a:stretch>
            <a:fillRect/>
          </a:stretch>
        </p:blipFill>
        <p:spPr>
          <a:xfrm>
            <a:off x="0" y="1651693"/>
            <a:ext cx="9144000" cy="371526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Cases of GANs</a:t>
            </a:r>
            <a:endParaRPr/>
          </a:p>
        </p:txBody>
      </p:sp>
      <p:sp>
        <p:nvSpPr>
          <p:cNvPr id="142" name="Google Shape;142;p27"/>
          <p:cNvSpPr txBox="1"/>
          <p:nvPr>
            <p:ph idx="1" type="body"/>
          </p:nvPr>
        </p:nvSpPr>
        <p:spPr>
          <a:xfrm>
            <a:off x="311700" y="1152475"/>
            <a:ext cx="8520600" cy="572700"/>
          </a:xfrm>
          <a:prstGeom prst="rect">
            <a:avLst/>
          </a:prstGeom>
        </p:spPr>
        <p:txBody>
          <a:bodyPr anchorCtr="0" anchor="t" bIns="91425" lIns="91425" spcFirstLastPara="1" rIns="91425" wrap="square" tIns="91425">
            <a:noAutofit/>
          </a:bodyPr>
          <a:lstStyle/>
          <a:p>
            <a:pPr indent="-333375" lvl="0" marL="457200" rtl="0" algn="l">
              <a:lnSpc>
                <a:spcPct val="150000"/>
              </a:lnSpc>
              <a:spcBef>
                <a:spcPts val="0"/>
              </a:spcBef>
              <a:spcAft>
                <a:spcPts val="0"/>
              </a:spcAft>
              <a:buClr>
                <a:srgbClr val="333333"/>
              </a:buClr>
              <a:buSzPts val="1650"/>
              <a:buFont typeface="Roboto"/>
              <a:buChar char="●"/>
            </a:pPr>
            <a:r>
              <a:rPr lang="en" sz="1650">
                <a:solidFill>
                  <a:srgbClr val="333333"/>
                </a:solidFill>
                <a:highlight>
                  <a:srgbClr val="FFFFFF"/>
                </a:highlight>
                <a:latin typeface="Roboto"/>
                <a:ea typeface="Roboto"/>
                <a:cs typeface="Roboto"/>
                <a:sym typeface="Roboto"/>
              </a:rPr>
              <a:t>Paired Image to Image Translation</a:t>
            </a:r>
            <a:endParaRPr sz="2550">
              <a:solidFill>
                <a:srgbClr val="333333"/>
              </a:solidFill>
              <a:highlight>
                <a:srgbClr val="FFFFFF"/>
              </a:highlight>
              <a:latin typeface="Roboto"/>
              <a:ea typeface="Roboto"/>
              <a:cs typeface="Roboto"/>
              <a:sym typeface="Roboto"/>
            </a:endParaRPr>
          </a:p>
        </p:txBody>
      </p:sp>
      <p:pic>
        <p:nvPicPr>
          <p:cNvPr id="143" name="Google Shape;143;p27"/>
          <p:cNvPicPr preferRelativeResize="0"/>
          <p:nvPr/>
        </p:nvPicPr>
        <p:blipFill>
          <a:blip r:embed="rId3">
            <a:alphaModFix/>
          </a:blip>
          <a:stretch>
            <a:fillRect/>
          </a:stretch>
        </p:blipFill>
        <p:spPr>
          <a:xfrm>
            <a:off x="224800" y="1601825"/>
            <a:ext cx="8694426" cy="3541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Cases of GANs</a:t>
            </a:r>
            <a:endParaRPr/>
          </a:p>
        </p:txBody>
      </p:sp>
      <p:sp>
        <p:nvSpPr>
          <p:cNvPr id="149" name="Google Shape;149;p28"/>
          <p:cNvSpPr txBox="1"/>
          <p:nvPr>
            <p:ph idx="1" type="body"/>
          </p:nvPr>
        </p:nvSpPr>
        <p:spPr>
          <a:xfrm>
            <a:off x="311700" y="1152475"/>
            <a:ext cx="8520600" cy="572700"/>
          </a:xfrm>
          <a:prstGeom prst="rect">
            <a:avLst/>
          </a:prstGeom>
        </p:spPr>
        <p:txBody>
          <a:bodyPr anchorCtr="0" anchor="t" bIns="91425" lIns="91425" spcFirstLastPara="1" rIns="91425" wrap="square" tIns="91425">
            <a:noAutofit/>
          </a:bodyPr>
          <a:lstStyle/>
          <a:p>
            <a:pPr indent="-333375" lvl="0" marL="457200" rtl="0" algn="l">
              <a:lnSpc>
                <a:spcPct val="150000"/>
              </a:lnSpc>
              <a:spcBef>
                <a:spcPts val="0"/>
              </a:spcBef>
              <a:spcAft>
                <a:spcPts val="0"/>
              </a:spcAft>
              <a:buClr>
                <a:srgbClr val="333333"/>
              </a:buClr>
              <a:buSzPts val="1650"/>
              <a:buFont typeface="Roboto"/>
              <a:buChar char="●"/>
            </a:pPr>
            <a:r>
              <a:rPr lang="en" sz="1650">
                <a:solidFill>
                  <a:srgbClr val="333333"/>
                </a:solidFill>
                <a:highlight>
                  <a:srgbClr val="FFFFFF"/>
                </a:highlight>
                <a:latin typeface="Roboto"/>
                <a:ea typeface="Roboto"/>
                <a:cs typeface="Roboto"/>
                <a:sym typeface="Roboto"/>
              </a:rPr>
              <a:t>Text to Image Generation (Generating Synthetic Images from textual description)</a:t>
            </a:r>
            <a:endParaRPr sz="2550">
              <a:solidFill>
                <a:srgbClr val="333333"/>
              </a:solidFill>
              <a:highlight>
                <a:srgbClr val="FFFFFF"/>
              </a:highlight>
              <a:latin typeface="Roboto"/>
              <a:ea typeface="Roboto"/>
              <a:cs typeface="Roboto"/>
              <a:sym typeface="Roboto"/>
            </a:endParaRPr>
          </a:p>
        </p:txBody>
      </p:sp>
      <p:pic>
        <p:nvPicPr>
          <p:cNvPr id="150" name="Google Shape;150;p28"/>
          <p:cNvPicPr preferRelativeResize="0"/>
          <p:nvPr/>
        </p:nvPicPr>
        <p:blipFill>
          <a:blip r:embed="rId3">
            <a:alphaModFix/>
          </a:blip>
          <a:stretch>
            <a:fillRect/>
          </a:stretch>
        </p:blipFill>
        <p:spPr>
          <a:xfrm>
            <a:off x="1712650" y="1725175"/>
            <a:ext cx="5718701" cy="34183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Cases of GANs</a:t>
            </a:r>
            <a:endParaRPr/>
          </a:p>
        </p:txBody>
      </p:sp>
      <p:sp>
        <p:nvSpPr>
          <p:cNvPr id="156" name="Google Shape;156;p29"/>
          <p:cNvSpPr txBox="1"/>
          <p:nvPr>
            <p:ph idx="1" type="body"/>
          </p:nvPr>
        </p:nvSpPr>
        <p:spPr>
          <a:xfrm>
            <a:off x="311700" y="1152475"/>
            <a:ext cx="8520600" cy="572700"/>
          </a:xfrm>
          <a:prstGeom prst="rect">
            <a:avLst/>
          </a:prstGeom>
        </p:spPr>
        <p:txBody>
          <a:bodyPr anchorCtr="0" anchor="t" bIns="91425" lIns="91425" spcFirstLastPara="1" rIns="91425" wrap="square" tIns="91425">
            <a:noAutofit/>
          </a:bodyPr>
          <a:lstStyle/>
          <a:p>
            <a:pPr indent="-333375" lvl="0" marL="457200" rtl="0" algn="l">
              <a:lnSpc>
                <a:spcPct val="150000"/>
              </a:lnSpc>
              <a:spcBef>
                <a:spcPts val="0"/>
              </a:spcBef>
              <a:spcAft>
                <a:spcPts val="0"/>
              </a:spcAft>
              <a:buClr>
                <a:srgbClr val="333333"/>
              </a:buClr>
              <a:buSzPts val="1650"/>
              <a:buFont typeface="Roboto"/>
              <a:buChar char="●"/>
            </a:pPr>
            <a:r>
              <a:rPr lang="en" sz="1650">
                <a:solidFill>
                  <a:srgbClr val="333333"/>
                </a:solidFill>
                <a:highlight>
                  <a:srgbClr val="FFFFFF"/>
                </a:highlight>
                <a:latin typeface="Roboto"/>
                <a:ea typeface="Roboto"/>
                <a:cs typeface="Roboto"/>
                <a:sym typeface="Roboto"/>
              </a:rPr>
              <a:t>Facial Rejuvenation and Aging (and other facial operation such as adding a beard, changing expression, etc.)</a:t>
            </a:r>
            <a:endParaRPr sz="2550">
              <a:solidFill>
                <a:srgbClr val="333333"/>
              </a:solidFill>
              <a:highlight>
                <a:srgbClr val="FFFFFF"/>
              </a:highlight>
              <a:latin typeface="Roboto"/>
              <a:ea typeface="Roboto"/>
              <a:cs typeface="Roboto"/>
              <a:sym typeface="Roboto"/>
            </a:endParaRPr>
          </a:p>
        </p:txBody>
      </p:sp>
      <p:pic>
        <p:nvPicPr>
          <p:cNvPr id="157" name="Google Shape;157;p29"/>
          <p:cNvPicPr preferRelativeResize="0"/>
          <p:nvPr/>
        </p:nvPicPr>
        <p:blipFill>
          <a:blip r:embed="rId3">
            <a:alphaModFix/>
          </a:blip>
          <a:stretch>
            <a:fillRect/>
          </a:stretch>
        </p:blipFill>
        <p:spPr>
          <a:xfrm>
            <a:off x="604825" y="2057400"/>
            <a:ext cx="7934325" cy="30861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 </a:t>
            </a:r>
            <a:r>
              <a:rPr lang="en"/>
              <a:t>example of GAN implementation</a:t>
            </a:r>
            <a:endParaRPr/>
          </a:p>
        </p:txBody>
      </p:sp>
      <p:sp>
        <p:nvSpPr>
          <p:cNvPr id="163" name="Google Shape;163;p30"/>
          <p:cNvSpPr txBox="1"/>
          <p:nvPr>
            <p:ph idx="1" type="body"/>
          </p:nvPr>
        </p:nvSpPr>
        <p:spPr>
          <a:xfrm>
            <a:off x="311700" y="1152475"/>
            <a:ext cx="8520600" cy="327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rgbClr val="333333"/>
                </a:solidFill>
                <a:highlight>
                  <a:srgbClr val="FFFFFF"/>
                </a:highlight>
                <a:latin typeface="Roboto"/>
                <a:ea typeface="Roboto"/>
                <a:cs typeface="Roboto"/>
                <a:sym typeface="Roboto"/>
              </a:rPr>
              <a:t>Pix2Pix GAN</a:t>
            </a:r>
            <a:endParaRPr b="1">
              <a:solidFill>
                <a:srgbClr val="333333"/>
              </a:solidFill>
              <a:highlight>
                <a:srgbClr val="FFFFFF"/>
              </a:highlight>
              <a:latin typeface="Roboto"/>
              <a:ea typeface="Roboto"/>
              <a:cs typeface="Roboto"/>
              <a:sym typeface="Roboto"/>
            </a:endParaRPr>
          </a:p>
          <a:p>
            <a:pPr indent="-333375" lvl="0" marL="457200" rtl="0" algn="l">
              <a:lnSpc>
                <a:spcPct val="150000"/>
              </a:lnSpc>
              <a:spcBef>
                <a:spcPts val="1200"/>
              </a:spcBef>
              <a:spcAft>
                <a:spcPts val="0"/>
              </a:spcAft>
              <a:buClr>
                <a:srgbClr val="333333"/>
              </a:buClr>
              <a:buSzPts val="1650"/>
              <a:buFont typeface="Roboto"/>
              <a:buChar char="●"/>
            </a:pPr>
            <a:r>
              <a:rPr lang="en" sz="1650">
                <a:solidFill>
                  <a:srgbClr val="333333"/>
                </a:solidFill>
                <a:highlight>
                  <a:srgbClr val="FFFFFF"/>
                </a:highlight>
                <a:latin typeface="Roboto"/>
                <a:ea typeface="Roboto"/>
                <a:cs typeface="Roboto"/>
                <a:sym typeface="Roboto"/>
              </a:rPr>
              <a:t>Pix2Pix is designed to learn a mapping from one image domain to another image domain</a:t>
            </a:r>
            <a:endParaRPr sz="1650">
              <a:solidFill>
                <a:srgbClr val="333333"/>
              </a:solidFill>
              <a:highlight>
                <a:srgbClr val="FFFFFF"/>
              </a:highlight>
              <a:latin typeface="Roboto"/>
              <a:ea typeface="Roboto"/>
              <a:cs typeface="Roboto"/>
              <a:sym typeface="Roboto"/>
            </a:endParaRPr>
          </a:p>
          <a:p>
            <a:pPr indent="-333375" lvl="0" marL="457200" rtl="0" algn="l">
              <a:lnSpc>
                <a:spcPct val="150000"/>
              </a:lnSpc>
              <a:spcBef>
                <a:spcPts val="0"/>
              </a:spcBef>
              <a:spcAft>
                <a:spcPts val="0"/>
              </a:spcAft>
              <a:buClr>
                <a:srgbClr val="333333"/>
              </a:buClr>
              <a:buSzPts val="1650"/>
              <a:buFont typeface="Roboto"/>
              <a:buChar char="●"/>
            </a:pPr>
            <a:r>
              <a:rPr lang="en" sz="1650">
                <a:solidFill>
                  <a:srgbClr val="333333"/>
                </a:solidFill>
                <a:highlight>
                  <a:srgbClr val="FFFFFF"/>
                </a:highlight>
                <a:latin typeface="Roboto"/>
                <a:ea typeface="Roboto"/>
                <a:cs typeface="Roboto"/>
                <a:sym typeface="Roboto"/>
              </a:rPr>
              <a:t>Pix2Pix leverages adversarial training</a:t>
            </a:r>
            <a:endParaRPr sz="1650">
              <a:solidFill>
                <a:srgbClr val="333333"/>
              </a:solidFill>
              <a:highlight>
                <a:srgbClr val="FFFFFF"/>
              </a:highlight>
              <a:latin typeface="Roboto"/>
              <a:ea typeface="Roboto"/>
              <a:cs typeface="Roboto"/>
              <a:sym typeface="Roboto"/>
            </a:endParaRPr>
          </a:p>
          <a:p>
            <a:pPr indent="-333375" lvl="0" marL="457200" rtl="0" algn="l">
              <a:lnSpc>
                <a:spcPct val="150000"/>
              </a:lnSpc>
              <a:spcBef>
                <a:spcPts val="0"/>
              </a:spcBef>
              <a:spcAft>
                <a:spcPts val="0"/>
              </a:spcAft>
              <a:buClr>
                <a:srgbClr val="333333"/>
              </a:buClr>
              <a:buSzPts val="1650"/>
              <a:buFont typeface="Roboto"/>
              <a:buChar char="●"/>
            </a:pPr>
            <a:r>
              <a:rPr lang="en" sz="1650">
                <a:solidFill>
                  <a:srgbClr val="333333"/>
                </a:solidFill>
                <a:highlight>
                  <a:srgbClr val="FFFFFF"/>
                </a:highlight>
                <a:latin typeface="Roboto"/>
                <a:ea typeface="Roboto"/>
                <a:cs typeface="Roboto"/>
                <a:sym typeface="Roboto"/>
              </a:rPr>
              <a:t>It's</a:t>
            </a:r>
            <a:r>
              <a:rPr lang="en" sz="1650">
                <a:solidFill>
                  <a:srgbClr val="333333"/>
                </a:solidFill>
                <a:highlight>
                  <a:srgbClr val="FFFFFF"/>
                </a:highlight>
                <a:latin typeface="Roboto"/>
                <a:ea typeface="Roboto"/>
                <a:cs typeface="Roboto"/>
                <a:sym typeface="Roboto"/>
              </a:rPr>
              <a:t> a conditional GAN (cGAN)</a:t>
            </a:r>
            <a:endParaRPr sz="1650">
              <a:solidFill>
                <a:srgbClr val="333333"/>
              </a:solidFill>
              <a:highlight>
                <a:srgbClr val="FFFFFF"/>
              </a:highlight>
              <a:latin typeface="Roboto"/>
              <a:ea typeface="Roboto"/>
              <a:cs typeface="Roboto"/>
              <a:sym typeface="Roboto"/>
            </a:endParaRPr>
          </a:p>
          <a:p>
            <a:pPr indent="-333375" lvl="0" marL="457200" rtl="0" algn="l">
              <a:lnSpc>
                <a:spcPct val="150000"/>
              </a:lnSpc>
              <a:spcBef>
                <a:spcPts val="0"/>
              </a:spcBef>
              <a:spcAft>
                <a:spcPts val="0"/>
              </a:spcAft>
              <a:buClr>
                <a:srgbClr val="333333"/>
              </a:buClr>
              <a:buSzPts val="1650"/>
              <a:buFont typeface="Roboto"/>
              <a:buChar char="●"/>
            </a:pPr>
            <a:r>
              <a:rPr lang="en" sz="1650">
                <a:solidFill>
                  <a:srgbClr val="333333"/>
                </a:solidFill>
                <a:highlight>
                  <a:srgbClr val="FFFFFF"/>
                </a:highlight>
                <a:latin typeface="Roboto"/>
                <a:ea typeface="Roboto"/>
                <a:cs typeface="Roboto"/>
                <a:sym typeface="Roboto"/>
              </a:rPr>
              <a:t>The paper "</a:t>
            </a:r>
            <a:r>
              <a:rPr b="1" lang="en" sz="1650">
                <a:solidFill>
                  <a:srgbClr val="333333"/>
                </a:solidFill>
                <a:highlight>
                  <a:srgbClr val="FFFFFF"/>
                </a:highlight>
                <a:latin typeface="Roboto"/>
                <a:ea typeface="Roboto"/>
                <a:cs typeface="Roboto"/>
                <a:sym typeface="Roboto"/>
              </a:rPr>
              <a:t>Image-to-Image Translation with Conditional Adversarial Networks</a:t>
            </a:r>
            <a:r>
              <a:rPr lang="en" sz="1650">
                <a:solidFill>
                  <a:srgbClr val="333333"/>
                </a:solidFill>
                <a:highlight>
                  <a:srgbClr val="FFFFFF"/>
                </a:highlight>
                <a:latin typeface="Roboto"/>
                <a:ea typeface="Roboto"/>
                <a:cs typeface="Roboto"/>
                <a:sym typeface="Roboto"/>
              </a:rPr>
              <a:t>" by Isola et al. was published in late 2016 and presented at </a:t>
            </a:r>
            <a:r>
              <a:rPr b="1" lang="en" sz="1650">
                <a:solidFill>
                  <a:srgbClr val="333333"/>
                </a:solidFill>
                <a:highlight>
                  <a:srgbClr val="FFFFFF"/>
                </a:highlight>
                <a:latin typeface="Roboto"/>
                <a:ea typeface="Roboto"/>
                <a:cs typeface="Roboto"/>
                <a:sym typeface="Roboto"/>
              </a:rPr>
              <a:t>CVPR 2017</a:t>
            </a:r>
            <a:endParaRPr b="1" sz="1650">
              <a:solidFill>
                <a:srgbClr val="333333"/>
              </a:solidFill>
              <a:highlight>
                <a:srgbClr val="FFFFFF"/>
              </a:highlight>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Pix2Pix GAN: Potential Use Cases</a:t>
            </a:r>
            <a:endParaRPr/>
          </a:p>
        </p:txBody>
      </p:sp>
      <p:pic>
        <p:nvPicPr>
          <p:cNvPr id="169" name="Google Shape;169;p31"/>
          <p:cNvPicPr preferRelativeResize="0"/>
          <p:nvPr/>
        </p:nvPicPr>
        <p:blipFill>
          <a:blip r:embed="rId3">
            <a:alphaModFix/>
          </a:blip>
          <a:stretch>
            <a:fillRect/>
          </a:stretch>
        </p:blipFill>
        <p:spPr>
          <a:xfrm>
            <a:off x="387450" y="1017725"/>
            <a:ext cx="8120275" cy="3838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60" name="Google Shape;60;p14"/>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334327" lvl="0" marL="457200" rtl="0" algn="l">
              <a:lnSpc>
                <a:spcPct val="150000"/>
              </a:lnSpc>
              <a:spcBef>
                <a:spcPts val="0"/>
              </a:spcBef>
              <a:spcAft>
                <a:spcPts val="0"/>
              </a:spcAft>
              <a:buSzPts val="1665"/>
              <a:buChar char="●"/>
            </a:pPr>
            <a:r>
              <a:rPr lang="en" sz="1665"/>
              <a:t>GANS - Generative Adversarial Networks</a:t>
            </a:r>
            <a:endParaRPr sz="1665"/>
          </a:p>
          <a:p>
            <a:pPr indent="-334327" lvl="0" marL="457200" rtl="0" algn="l">
              <a:lnSpc>
                <a:spcPct val="150000"/>
              </a:lnSpc>
              <a:spcBef>
                <a:spcPts val="0"/>
              </a:spcBef>
              <a:spcAft>
                <a:spcPts val="0"/>
              </a:spcAft>
              <a:buSzPts val="1665"/>
              <a:buChar char="●"/>
            </a:pPr>
            <a:r>
              <a:rPr lang="en" sz="1665"/>
              <a:t>Introduced by lan Goodfellow and other researchers from the University of Montreal in 2014</a:t>
            </a:r>
            <a:endParaRPr sz="1665"/>
          </a:p>
          <a:p>
            <a:pPr indent="-334327" lvl="0" marL="457200" rtl="0" algn="l">
              <a:lnSpc>
                <a:spcPct val="150000"/>
              </a:lnSpc>
              <a:spcBef>
                <a:spcPts val="0"/>
              </a:spcBef>
              <a:spcAft>
                <a:spcPts val="0"/>
              </a:spcAft>
              <a:buSzPts val="1665"/>
              <a:buChar char="●"/>
            </a:pPr>
            <a:r>
              <a:rPr lang="en" sz="1665"/>
              <a:t>It is a neural network that belongs to the set of generative Al</a:t>
            </a:r>
            <a:endParaRPr sz="1665"/>
          </a:p>
          <a:p>
            <a:pPr indent="-334327" lvl="0" marL="457200" rtl="0" algn="l">
              <a:lnSpc>
                <a:spcPct val="150000"/>
              </a:lnSpc>
              <a:spcBef>
                <a:spcPts val="0"/>
              </a:spcBef>
              <a:spcAft>
                <a:spcPts val="0"/>
              </a:spcAft>
              <a:buSzPts val="1665"/>
              <a:buChar char="●"/>
            </a:pPr>
            <a:r>
              <a:rPr lang="en" sz="1665"/>
              <a:t>They are capable of generating new content that has never been generated before</a:t>
            </a:r>
            <a:endParaRPr sz="1665"/>
          </a:p>
          <a:p>
            <a:pPr indent="-334327" lvl="0" marL="457200" rtl="0" algn="l">
              <a:lnSpc>
                <a:spcPct val="150000"/>
              </a:lnSpc>
              <a:spcBef>
                <a:spcPts val="0"/>
              </a:spcBef>
              <a:spcAft>
                <a:spcPts val="0"/>
              </a:spcAft>
              <a:buSzPts val="1665"/>
              <a:buChar char="●"/>
            </a:pPr>
            <a:r>
              <a:rPr lang="en" sz="1665"/>
              <a:t>GANS fall under the category of Unsupervised Learning</a:t>
            </a:r>
            <a:endParaRPr sz="1665"/>
          </a:p>
          <a:p>
            <a:pPr indent="-334327" lvl="0" marL="457200" rtl="0" algn="l">
              <a:lnSpc>
                <a:spcPct val="150000"/>
              </a:lnSpc>
              <a:spcBef>
                <a:spcPts val="0"/>
              </a:spcBef>
              <a:spcAft>
                <a:spcPts val="0"/>
              </a:spcAft>
              <a:buSzPts val="1665"/>
              <a:buChar char="●"/>
            </a:pPr>
            <a:r>
              <a:rPr lang="en" sz="1665"/>
              <a:t> It can be applied to various domains such as images, music, speech, and writing</a:t>
            </a:r>
            <a:endParaRPr sz="1665"/>
          </a:p>
          <a:p>
            <a:pPr indent="-334327" lvl="0" marL="457200" rtl="0" algn="l">
              <a:lnSpc>
                <a:spcPct val="150000"/>
              </a:lnSpc>
              <a:spcBef>
                <a:spcPts val="0"/>
              </a:spcBef>
              <a:spcAft>
                <a:spcPts val="0"/>
              </a:spcAft>
              <a:buSzPts val="1665"/>
              <a:buChar char="●"/>
            </a:pPr>
            <a:r>
              <a:rPr lang="en" sz="1665"/>
              <a:t>The architecture consists of two neural networks: the Generator and the Discriminator</a:t>
            </a:r>
            <a:endParaRPr sz="1665"/>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Pix2Pix GAN: </a:t>
            </a:r>
            <a:r>
              <a:rPr lang="en"/>
              <a:t>Method -&gt; conditional GAN</a:t>
            </a:r>
            <a:endParaRPr/>
          </a:p>
        </p:txBody>
      </p:sp>
      <p:sp>
        <p:nvSpPr>
          <p:cNvPr id="175" name="Google Shape;175;p32"/>
          <p:cNvSpPr txBox="1"/>
          <p:nvPr>
            <p:ph idx="1" type="body"/>
          </p:nvPr>
        </p:nvSpPr>
        <p:spPr>
          <a:xfrm>
            <a:off x="311700" y="1152475"/>
            <a:ext cx="8520600" cy="730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200"/>
              </a:spcAft>
              <a:buNone/>
            </a:pPr>
            <a:r>
              <a:rPr b="1" lang="en" sz="1650">
                <a:solidFill>
                  <a:srgbClr val="333333"/>
                </a:solidFill>
                <a:highlight>
                  <a:srgbClr val="FFFFFF"/>
                </a:highlight>
                <a:latin typeface="Roboto"/>
                <a:ea typeface="Roboto"/>
                <a:cs typeface="Roboto"/>
                <a:sym typeface="Roboto"/>
              </a:rPr>
              <a:t>Here </a:t>
            </a:r>
            <a:r>
              <a:rPr b="1" i="1" lang="en" sz="1650">
                <a:solidFill>
                  <a:srgbClr val="333333"/>
                </a:solidFill>
                <a:highlight>
                  <a:srgbClr val="FFFFFF"/>
                </a:highlight>
                <a:latin typeface="Roboto"/>
                <a:ea typeface="Roboto"/>
                <a:cs typeface="Roboto"/>
                <a:sym typeface="Roboto"/>
              </a:rPr>
              <a:t>G</a:t>
            </a:r>
            <a:r>
              <a:rPr b="1" lang="en" sz="1650">
                <a:solidFill>
                  <a:srgbClr val="333333"/>
                </a:solidFill>
                <a:highlight>
                  <a:srgbClr val="FFFFFF"/>
                </a:highlight>
                <a:latin typeface="Roboto"/>
                <a:ea typeface="Roboto"/>
                <a:cs typeface="Roboto"/>
                <a:sym typeface="Roboto"/>
              </a:rPr>
              <a:t> tries to minimize this objective against an adversarial </a:t>
            </a:r>
            <a:r>
              <a:rPr b="1" i="1" lang="en" sz="1650">
                <a:solidFill>
                  <a:srgbClr val="333333"/>
                </a:solidFill>
                <a:highlight>
                  <a:srgbClr val="FFFFFF"/>
                </a:highlight>
                <a:latin typeface="Roboto"/>
                <a:ea typeface="Roboto"/>
                <a:cs typeface="Roboto"/>
                <a:sym typeface="Roboto"/>
              </a:rPr>
              <a:t>D</a:t>
            </a:r>
            <a:r>
              <a:rPr b="1" lang="en" sz="1650">
                <a:solidFill>
                  <a:srgbClr val="333333"/>
                </a:solidFill>
                <a:highlight>
                  <a:srgbClr val="FFFFFF"/>
                </a:highlight>
                <a:latin typeface="Roboto"/>
                <a:ea typeface="Roboto"/>
                <a:cs typeface="Roboto"/>
                <a:sym typeface="Roboto"/>
              </a:rPr>
              <a:t> that tries to maximize it</a:t>
            </a:r>
            <a:endParaRPr b="1" sz="1650">
              <a:solidFill>
                <a:srgbClr val="333333"/>
              </a:solidFill>
              <a:highlight>
                <a:srgbClr val="FFFFFF"/>
              </a:highlight>
              <a:latin typeface="Roboto"/>
              <a:ea typeface="Roboto"/>
              <a:cs typeface="Roboto"/>
              <a:sym typeface="Roboto"/>
            </a:endParaRPr>
          </a:p>
        </p:txBody>
      </p:sp>
      <p:pic>
        <p:nvPicPr>
          <p:cNvPr id="176" name="Google Shape;176;p32"/>
          <p:cNvPicPr preferRelativeResize="0"/>
          <p:nvPr/>
        </p:nvPicPr>
        <p:blipFill>
          <a:blip r:embed="rId3">
            <a:alphaModFix/>
          </a:blip>
          <a:stretch>
            <a:fillRect/>
          </a:stretch>
        </p:blipFill>
        <p:spPr>
          <a:xfrm>
            <a:off x="311700" y="1724025"/>
            <a:ext cx="6646274" cy="1099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Evolution of GANs</a:t>
            </a:r>
            <a:endParaRPr/>
          </a:p>
        </p:txBody>
      </p:sp>
      <p:sp>
        <p:nvSpPr>
          <p:cNvPr id="66" name="Google Shape;66;p15"/>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378777" lvl="0" marL="457200" rtl="0" algn="l">
              <a:lnSpc>
                <a:spcPct val="150000"/>
              </a:lnSpc>
              <a:spcBef>
                <a:spcPts val="0"/>
              </a:spcBef>
              <a:spcAft>
                <a:spcPts val="0"/>
              </a:spcAft>
              <a:buSzPts val="2365"/>
              <a:buChar char="●"/>
            </a:pPr>
            <a:r>
              <a:rPr lang="en" sz="1750">
                <a:solidFill>
                  <a:srgbClr val="333333"/>
                </a:solidFill>
                <a:highlight>
                  <a:srgbClr val="FFFFFF"/>
                </a:highlight>
                <a:latin typeface="Roboto"/>
                <a:ea typeface="Roboto"/>
                <a:cs typeface="Roboto"/>
                <a:sym typeface="Roboto"/>
              </a:rPr>
              <a:t>It was a major breakthrough in the field of Deep Learning and Artificial Neural Networks.</a:t>
            </a:r>
            <a:endParaRPr sz="1750">
              <a:solidFill>
                <a:srgbClr val="333333"/>
              </a:solidFill>
              <a:highlight>
                <a:srgbClr val="FFFFFF"/>
              </a:highlight>
              <a:latin typeface="Roboto"/>
              <a:ea typeface="Roboto"/>
              <a:cs typeface="Roboto"/>
              <a:sym typeface="Roboto"/>
            </a:endParaRPr>
          </a:p>
          <a:p>
            <a:pPr indent="-378777" lvl="0" marL="457200" rtl="0" algn="l">
              <a:lnSpc>
                <a:spcPct val="150000"/>
              </a:lnSpc>
              <a:spcBef>
                <a:spcPts val="0"/>
              </a:spcBef>
              <a:spcAft>
                <a:spcPts val="0"/>
              </a:spcAft>
              <a:buSzPts val="2365"/>
              <a:buChar char="●"/>
            </a:pPr>
            <a:r>
              <a:rPr lang="en" sz="1750">
                <a:solidFill>
                  <a:srgbClr val="333333"/>
                </a:solidFill>
                <a:highlight>
                  <a:srgbClr val="FFFFFF"/>
                </a:highlight>
                <a:latin typeface="Roboto"/>
                <a:ea typeface="Roboto"/>
                <a:cs typeface="Roboto"/>
                <a:sym typeface="Roboto"/>
              </a:rPr>
              <a:t>Since its publication, it has remained one of the most popular and relevant topics within the field of Artificial Intelligence and Deep Learning.</a:t>
            </a:r>
            <a:endParaRPr sz="1750">
              <a:solidFill>
                <a:srgbClr val="333333"/>
              </a:solidFill>
              <a:highlight>
                <a:srgbClr val="FFFFFF"/>
              </a:highlight>
              <a:latin typeface="Roboto"/>
              <a:ea typeface="Roboto"/>
              <a:cs typeface="Roboto"/>
              <a:sym typeface="Roboto"/>
            </a:endParaRPr>
          </a:p>
          <a:p>
            <a:pPr indent="-378777" lvl="0" marL="457200" rtl="0" algn="l">
              <a:lnSpc>
                <a:spcPct val="150000"/>
              </a:lnSpc>
              <a:spcBef>
                <a:spcPts val="0"/>
              </a:spcBef>
              <a:spcAft>
                <a:spcPts val="0"/>
              </a:spcAft>
              <a:buSzPts val="2365"/>
              <a:buChar char="●"/>
            </a:pPr>
            <a:r>
              <a:rPr lang="en" sz="1750">
                <a:solidFill>
                  <a:srgbClr val="333333"/>
                </a:solidFill>
                <a:highlight>
                  <a:srgbClr val="FFFFFF"/>
                </a:highlight>
                <a:latin typeface="Roboto"/>
                <a:ea typeface="Roboto"/>
                <a:cs typeface="Roboto"/>
                <a:sym typeface="Roboto"/>
              </a:rPr>
              <a:t>It caused a significant advancement as until then other technologies were not achieving satisfactory results.</a:t>
            </a:r>
            <a:endParaRPr sz="1750">
              <a:solidFill>
                <a:srgbClr val="333333"/>
              </a:solidFill>
              <a:highlight>
                <a:srgbClr val="FFFFFF"/>
              </a:highlight>
              <a:latin typeface="Roboto"/>
              <a:ea typeface="Roboto"/>
              <a:cs typeface="Roboto"/>
              <a:sym typeface="Roboto"/>
            </a:endParaRPr>
          </a:p>
          <a:p>
            <a:pPr indent="-378777" lvl="0" marL="457200" rtl="0" algn="l">
              <a:lnSpc>
                <a:spcPct val="150000"/>
              </a:lnSpc>
              <a:spcBef>
                <a:spcPts val="0"/>
              </a:spcBef>
              <a:spcAft>
                <a:spcPts val="0"/>
              </a:spcAft>
              <a:buSzPts val="2365"/>
              <a:buChar char="●"/>
            </a:pPr>
            <a:r>
              <a:rPr lang="en" sz="1750">
                <a:solidFill>
                  <a:srgbClr val="333333"/>
                </a:solidFill>
                <a:highlight>
                  <a:srgbClr val="FFFFFF"/>
                </a:highlight>
                <a:latin typeface="Roboto"/>
                <a:ea typeface="Roboto"/>
                <a:cs typeface="Roboto"/>
                <a:sym typeface="Roboto"/>
              </a:rPr>
              <a:t>GANs came as a revolution, being the first to produce high-quality results on most of the datasets they were trained on.</a:t>
            </a:r>
            <a:endParaRPr sz="2365"/>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are GANs</a:t>
            </a:r>
            <a:endParaRPr/>
          </a:p>
        </p:txBody>
      </p:sp>
      <p:sp>
        <p:nvSpPr>
          <p:cNvPr id="72" name="Google Shape;72;p16"/>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200"/>
              </a:spcAft>
              <a:buNone/>
            </a:pPr>
            <a:r>
              <a:rPr lang="en" sz="1750">
                <a:solidFill>
                  <a:srgbClr val="333333"/>
                </a:solidFill>
                <a:highlight>
                  <a:srgbClr val="FFFFFF"/>
                </a:highlight>
                <a:latin typeface="Roboto"/>
                <a:ea typeface="Roboto"/>
                <a:cs typeface="Roboto"/>
                <a:sym typeface="Roboto"/>
              </a:rPr>
              <a:t>First network is called generator and it's basically responsible for creating new instances of data from random noise. Second network is called discriminator and it "judges" if the data generated by generator is real or fake having real data to compare.</a:t>
            </a:r>
            <a:endParaRPr sz="1750">
              <a:solidFill>
                <a:srgbClr val="333333"/>
              </a:solidFill>
              <a:highlight>
                <a:srgbClr val="FFFFFF"/>
              </a:highlight>
              <a:latin typeface="Roboto"/>
              <a:ea typeface="Roboto"/>
              <a:cs typeface="Roboto"/>
              <a:sym typeface="Roboto"/>
            </a:endParaRPr>
          </a:p>
        </p:txBody>
      </p:sp>
      <p:pic>
        <p:nvPicPr>
          <p:cNvPr id="73" name="Google Shape;73;p16"/>
          <p:cNvPicPr preferRelativeResize="0"/>
          <p:nvPr/>
        </p:nvPicPr>
        <p:blipFill>
          <a:blip r:embed="rId3">
            <a:alphaModFix/>
          </a:blip>
          <a:stretch>
            <a:fillRect/>
          </a:stretch>
        </p:blipFill>
        <p:spPr>
          <a:xfrm>
            <a:off x="0" y="2835633"/>
            <a:ext cx="9144000" cy="230773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3274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Steps of GANs</a:t>
            </a:r>
            <a:endParaRPr/>
          </a:p>
        </p:txBody>
      </p:sp>
      <p:pic>
        <p:nvPicPr>
          <p:cNvPr id="79" name="Google Shape;79;p17"/>
          <p:cNvPicPr preferRelativeResize="0"/>
          <p:nvPr/>
        </p:nvPicPr>
        <p:blipFill>
          <a:blip r:embed="rId3">
            <a:alphaModFix/>
          </a:blip>
          <a:stretch>
            <a:fillRect/>
          </a:stretch>
        </p:blipFill>
        <p:spPr>
          <a:xfrm>
            <a:off x="0" y="1017723"/>
            <a:ext cx="9143999" cy="405245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Steps of GANs</a:t>
            </a:r>
            <a:endParaRPr/>
          </a:p>
        </p:txBody>
      </p:sp>
      <p:sp>
        <p:nvSpPr>
          <p:cNvPr id="85" name="Google Shape;85;p18"/>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391477" lvl="0" marL="457200" rtl="0" algn="l">
              <a:lnSpc>
                <a:spcPct val="150000"/>
              </a:lnSpc>
              <a:spcBef>
                <a:spcPts val="0"/>
              </a:spcBef>
              <a:spcAft>
                <a:spcPts val="0"/>
              </a:spcAft>
              <a:buClr>
                <a:srgbClr val="000000"/>
              </a:buClr>
              <a:buSzPts val="2565"/>
              <a:buChar char="●"/>
            </a:pPr>
            <a:r>
              <a:rPr lang="en" sz="1950">
                <a:solidFill>
                  <a:srgbClr val="333333"/>
                </a:solidFill>
                <a:highlight>
                  <a:srgbClr val="FFFFFF"/>
                </a:highlight>
                <a:latin typeface="Roboto"/>
                <a:ea typeface="Roboto"/>
                <a:cs typeface="Roboto"/>
                <a:sym typeface="Roboto"/>
              </a:rPr>
              <a:t>The Generator considers random values to generate an image-input.</a:t>
            </a:r>
            <a:endParaRPr sz="1950">
              <a:solidFill>
                <a:srgbClr val="333333"/>
              </a:solidFill>
              <a:highlight>
                <a:srgbClr val="FFFFFF"/>
              </a:highlight>
              <a:latin typeface="Roboto"/>
              <a:ea typeface="Roboto"/>
              <a:cs typeface="Roboto"/>
              <a:sym typeface="Roboto"/>
            </a:endParaRPr>
          </a:p>
          <a:p>
            <a:pPr indent="-391477" lvl="0" marL="457200" rtl="0" algn="l">
              <a:lnSpc>
                <a:spcPct val="150000"/>
              </a:lnSpc>
              <a:spcBef>
                <a:spcPts val="0"/>
              </a:spcBef>
              <a:spcAft>
                <a:spcPts val="0"/>
              </a:spcAft>
              <a:buClr>
                <a:srgbClr val="000000"/>
              </a:buClr>
              <a:buSzPts val="2565"/>
              <a:buChar char="●"/>
            </a:pPr>
            <a:r>
              <a:rPr lang="en" sz="1950">
                <a:solidFill>
                  <a:srgbClr val="333333"/>
                </a:solidFill>
                <a:highlight>
                  <a:srgbClr val="FFFFFF"/>
                </a:highlight>
                <a:latin typeface="Roboto"/>
                <a:ea typeface="Roboto"/>
                <a:cs typeface="Roboto"/>
                <a:sym typeface="Roboto"/>
              </a:rPr>
              <a:t>The generated image is sent to the Discriminator along with a stream of images taken from the real dataset (to use as reference).</a:t>
            </a:r>
            <a:endParaRPr sz="1950">
              <a:solidFill>
                <a:srgbClr val="333333"/>
              </a:solidFill>
              <a:highlight>
                <a:srgbClr val="FFFFFF"/>
              </a:highlight>
              <a:latin typeface="Roboto"/>
              <a:ea typeface="Roboto"/>
              <a:cs typeface="Roboto"/>
              <a:sym typeface="Roboto"/>
            </a:endParaRPr>
          </a:p>
          <a:p>
            <a:pPr indent="-391477" lvl="0" marL="457200" rtl="0" algn="l">
              <a:lnSpc>
                <a:spcPct val="150000"/>
              </a:lnSpc>
              <a:spcBef>
                <a:spcPts val="0"/>
              </a:spcBef>
              <a:spcAft>
                <a:spcPts val="0"/>
              </a:spcAft>
              <a:buClr>
                <a:srgbClr val="000000"/>
              </a:buClr>
              <a:buSzPts val="2565"/>
              <a:buChar char="●"/>
            </a:pPr>
            <a:r>
              <a:rPr lang="en" sz="1950">
                <a:solidFill>
                  <a:srgbClr val="333333"/>
                </a:solidFill>
                <a:highlight>
                  <a:srgbClr val="FFFFFF"/>
                </a:highlight>
                <a:latin typeface="Roboto"/>
                <a:ea typeface="Roboto"/>
                <a:cs typeface="Roboto"/>
                <a:sym typeface="Roboto"/>
              </a:rPr>
              <a:t>The Discriminator returns the probabilities of the generated image being real. The result is a number between 0 (fake) and 1 (authentic).</a:t>
            </a:r>
            <a:endParaRPr sz="1950">
              <a:solidFill>
                <a:srgbClr val="333333"/>
              </a:solidFill>
              <a:highlight>
                <a:srgbClr val="FFFFFF"/>
              </a:highlight>
              <a:latin typeface="Roboto"/>
              <a:ea typeface="Roboto"/>
              <a:cs typeface="Roboto"/>
              <a:sym typeface="Roboto"/>
            </a:endParaRPr>
          </a:p>
          <a:p>
            <a:pPr indent="0" lvl="0" marL="0" rtl="0" algn="l">
              <a:lnSpc>
                <a:spcPct val="150000"/>
              </a:lnSpc>
              <a:spcBef>
                <a:spcPts val="0"/>
              </a:spcBef>
              <a:spcAft>
                <a:spcPts val="1200"/>
              </a:spcAft>
              <a:buNone/>
            </a:pPr>
            <a:r>
              <a:t/>
            </a:r>
            <a:endParaRPr sz="1650">
              <a:solidFill>
                <a:srgbClr val="333333"/>
              </a:solidFill>
              <a:highlight>
                <a:srgbClr val="FFFFFF"/>
              </a:highlight>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GANs Work</a:t>
            </a:r>
            <a:endParaRPr/>
          </a:p>
        </p:txBody>
      </p:sp>
      <p:pic>
        <p:nvPicPr>
          <p:cNvPr id="91" name="Google Shape;91;p19"/>
          <p:cNvPicPr preferRelativeResize="0"/>
          <p:nvPr/>
        </p:nvPicPr>
        <p:blipFill>
          <a:blip r:embed="rId3">
            <a:alphaModFix/>
          </a:blip>
          <a:stretch>
            <a:fillRect/>
          </a:stretch>
        </p:blipFill>
        <p:spPr>
          <a:xfrm>
            <a:off x="0" y="1250353"/>
            <a:ext cx="9144001" cy="373634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GANs Work</a:t>
            </a:r>
            <a:endParaRPr/>
          </a:p>
        </p:txBody>
      </p:sp>
      <p:sp>
        <p:nvSpPr>
          <p:cNvPr id="97" name="Google Shape;97;p20"/>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327025" lvl="0" marL="457200" rtl="0" algn="l">
              <a:lnSpc>
                <a:spcPct val="150000"/>
              </a:lnSpc>
              <a:spcBef>
                <a:spcPts val="0"/>
              </a:spcBef>
              <a:spcAft>
                <a:spcPts val="0"/>
              </a:spcAft>
              <a:buClr>
                <a:srgbClr val="333333"/>
              </a:buClr>
              <a:buSzPts val="1550"/>
              <a:buFont typeface="Roboto"/>
              <a:buChar char="●"/>
            </a:pPr>
            <a:r>
              <a:rPr lang="en" sz="1550">
                <a:solidFill>
                  <a:srgbClr val="333333"/>
                </a:solidFill>
                <a:highlight>
                  <a:srgbClr val="FFFFFF"/>
                </a:highlight>
                <a:latin typeface="Roboto"/>
                <a:ea typeface="Roboto"/>
                <a:cs typeface="Roboto"/>
                <a:sym typeface="Roboto"/>
              </a:rPr>
              <a:t>The discriminator network is a standard convolutional network (binary classifier that labels images as real or false).</a:t>
            </a:r>
            <a:endParaRPr sz="1550">
              <a:solidFill>
                <a:srgbClr val="333333"/>
              </a:solidFill>
              <a:highlight>
                <a:srgbClr val="FFFFFF"/>
              </a:highlight>
              <a:latin typeface="Roboto"/>
              <a:ea typeface="Roboto"/>
              <a:cs typeface="Roboto"/>
              <a:sym typeface="Roboto"/>
            </a:endParaRPr>
          </a:p>
          <a:p>
            <a:pPr indent="-327025" lvl="0" marL="457200" rtl="0" algn="l">
              <a:lnSpc>
                <a:spcPct val="150000"/>
              </a:lnSpc>
              <a:spcBef>
                <a:spcPts val="0"/>
              </a:spcBef>
              <a:spcAft>
                <a:spcPts val="0"/>
              </a:spcAft>
              <a:buClr>
                <a:srgbClr val="333333"/>
              </a:buClr>
              <a:buSzPts val="1550"/>
              <a:buFont typeface="Roboto"/>
              <a:buChar char="●"/>
            </a:pPr>
            <a:r>
              <a:rPr lang="en" sz="1550">
                <a:solidFill>
                  <a:srgbClr val="333333"/>
                </a:solidFill>
                <a:highlight>
                  <a:srgbClr val="FFFFFF"/>
                </a:highlight>
                <a:latin typeface="Roboto"/>
                <a:ea typeface="Roboto"/>
                <a:cs typeface="Roboto"/>
                <a:sym typeface="Roboto"/>
              </a:rPr>
              <a:t>The generator is the opposite: while the standard convolutional classifier takes the image and downsamples it to return a probability, the generator takes a random noise vector and upsamples it to generate an image that will be analyzed by the discriminator.</a:t>
            </a:r>
            <a:endParaRPr sz="1550">
              <a:solidFill>
                <a:srgbClr val="333333"/>
              </a:solidFill>
              <a:highlight>
                <a:srgbClr val="FFFFFF"/>
              </a:highlight>
              <a:latin typeface="Roboto"/>
              <a:ea typeface="Roboto"/>
              <a:cs typeface="Roboto"/>
              <a:sym typeface="Roboto"/>
            </a:endParaRPr>
          </a:p>
          <a:p>
            <a:pPr indent="-327025" lvl="0" marL="457200" rtl="0" algn="l">
              <a:lnSpc>
                <a:spcPct val="150000"/>
              </a:lnSpc>
              <a:spcBef>
                <a:spcPts val="0"/>
              </a:spcBef>
              <a:spcAft>
                <a:spcPts val="0"/>
              </a:spcAft>
              <a:buClr>
                <a:srgbClr val="333333"/>
              </a:buClr>
              <a:buSzPts val="1550"/>
              <a:buFont typeface="Roboto"/>
              <a:buChar char="●"/>
            </a:pPr>
            <a:r>
              <a:rPr lang="en" sz="1550">
                <a:solidFill>
                  <a:srgbClr val="333333"/>
                </a:solidFill>
                <a:highlight>
                  <a:srgbClr val="FFFFFF"/>
                </a:highlight>
                <a:latin typeface="Roboto"/>
                <a:ea typeface="Roboto"/>
                <a:cs typeface="Roboto"/>
                <a:sym typeface="Roboto"/>
              </a:rPr>
              <a:t>Both the discriminator and the generator are trying to optimize a different and opposite fitness function (loss function).</a:t>
            </a:r>
            <a:endParaRPr sz="1550">
              <a:solidFill>
                <a:srgbClr val="333333"/>
              </a:solidFill>
              <a:highlight>
                <a:srgbClr val="FFFFFF"/>
              </a:highlight>
              <a:latin typeface="Roboto"/>
              <a:ea typeface="Roboto"/>
              <a:cs typeface="Roboto"/>
              <a:sym typeface="Roboto"/>
            </a:endParaRPr>
          </a:p>
          <a:p>
            <a:pPr indent="-327025" lvl="0" marL="457200" rtl="0" algn="l">
              <a:lnSpc>
                <a:spcPct val="150000"/>
              </a:lnSpc>
              <a:spcBef>
                <a:spcPts val="0"/>
              </a:spcBef>
              <a:spcAft>
                <a:spcPts val="0"/>
              </a:spcAft>
              <a:buClr>
                <a:srgbClr val="333333"/>
              </a:buClr>
              <a:buSzPts val="1550"/>
              <a:buFont typeface="Roboto"/>
              <a:buChar char="●"/>
            </a:pPr>
            <a:r>
              <a:rPr lang="en" sz="1550">
                <a:solidFill>
                  <a:srgbClr val="333333"/>
                </a:solidFill>
                <a:highlight>
                  <a:srgbClr val="FFFFFF"/>
                </a:highlight>
                <a:latin typeface="Roboto"/>
                <a:ea typeface="Roboto"/>
                <a:cs typeface="Roboto"/>
                <a:sym typeface="Roboto"/>
              </a:rPr>
              <a:t>During training, the generator and the discriminator will change their behavior. • They will be one against the other because of the losses.</a:t>
            </a:r>
            <a:endParaRPr sz="1550">
              <a:solidFill>
                <a:srgbClr val="333333"/>
              </a:solidFill>
              <a:highlight>
                <a:srgbClr val="FFFFFF"/>
              </a:highlight>
              <a:latin typeface="Roboto"/>
              <a:ea typeface="Roboto"/>
              <a:cs typeface="Roboto"/>
              <a:sym typeface="Roboto"/>
            </a:endParaRPr>
          </a:p>
          <a:p>
            <a:pPr indent="-327025" lvl="0" marL="457200" rtl="0" algn="l">
              <a:lnSpc>
                <a:spcPct val="150000"/>
              </a:lnSpc>
              <a:spcBef>
                <a:spcPts val="0"/>
              </a:spcBef>
              <a:spcAft>
                <a:spcPts val="0"/>
              </a:spcAft>
              <a:buClr>
                <a:srgbClr val="333333"/>
              </a:buClr>
              <a:buSzPts val="1550"/>
              <a:buFont typeface="Roboto"/>
              <a:buChar char="●"/>
            </a:pPr>
            <a:r>
              <a:rPr lang="en" sz="1550">
                <a:solidFill>
                  <a:srgbClr val="333333"/>
                </a:solidFill>
                <a:highlight>
                  <a:srgbClr val="FFFFFF"/>
                </a:highlight>
                <a:latin typeface="Roboto"/>
                <a:ea typeface="Roboto"/>
                <a:cs typeface="Roboto"/>
                <a:sym typeface="Roboto"/>
              </a:rPr>
              <a:t>This is why we say that the two networks "compete" with each other.</a:t>
            </a:r>
            <a:endParaRPr sz="2450">
              <a:solidFill>
                <a:srgbClr val="333333"/>
              </a:solidFill>
              <a:highlight>
                <a:srgbClr val="FFFFFF"/>
              </a:highlight>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GANs Work</a:t>
            </a:r>
            <a:endParaRPr/>
          </a:p>
        </p:txBody>
      </p:sp>
      <p:pic>
        <p:nvPicPr>
          <p:cNvPr id="103" name="Google Shape;103;p21"/>
          <p:cNvPicPr preferRelativeResize="0"/>
          <p:nvPr/>
        </p:nvPicPr>
        <p:blipFill>
          <a:blip r:embed="rId3">
            <a:alphaModFix/>
          </a:blip>
          <a:stretch>
            <a:fillRect/>
          </a:stretch>
        </p:blipFill>
        <p:spPr>
          <a:xfrm>
            <a:off x="974275" y="1228925"/>
            <a:ext cx="7195449"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